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1975" autoAdjust="0"/>
  </p:normalViewPr>
  <p:slideViewPr>
    <p:cSldViewPr>
      <p:cViewPr varScale="1">
        <p:scale>
          <a:sx n="62" d="100"/>
          <a:sy n="62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Relationship Id="rId4" Type="http://schemas.openxmlformats.org/officeDocument/2006/relationships/image" Target="../media/image1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7D83-ED78-4B84-B978-4FDFB5808F9F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61A80-0CB1-4D15-A716-B32CF8421F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62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EBB3-3154-4283-8F4A-747EB1150AC2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0358-34BE-4199-BCDE-2E8F0B3A21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EBB3-3154-4283-8F4A-747EB1150AC2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0358-34BE-4199-BCDE-2E8F0B3A21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EBB3-3154-4283-8F4A-747EB1150AC2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0358-34BE-4199-BCDE-2E8F0B3A21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A505EBB3-3154-4283-8F4A-747EB1150AC2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0358-34BE-4199-BCDE-2E8F0B3A21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EBB3-3154-4283-8F4A-747EB1150AC2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0358-34BE-4199-BCDE-2E8F0B3A21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EBB3-3154-4283-8F4A-747EB1150AC2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0358-34BE-4199-BCDE-2E8F0B3A21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EBB3-3154-4283-8F4A-747EB1150AC2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0358-34BE-4199-BCDE-2E8F0B3A21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EBB3-3154-4283-8F4A-747EB1150AC2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0358-34BE-4199-BCDE-2E8F0B3A21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EBB3-3154-4283-8F4A-747EB1150AC2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0358-34BE-4199-BCDE-2E8F0B3A21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EBB3-3154-4283-8F4A-747EB1150AC2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0358-34BE-4199-BCDE-2E8F0B3A21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EBB3-3154-4283-8F4A-747EB1150AC2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0358-34BE-4199-BCDE-2E8F0B3A21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A505EBB3-3154-4283-8F4A-747EB1150AC2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6C550358-34BE-4199-BCDE-2E8F0B3A21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45.e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3.emf"/><Relationship Id="rId11" Type="http://schemas.openxmlformats.org/officeDocument/2006/relationships/image" Target="../media/image68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67.png"/><Relationship Id="rId4" Type="http://schemas.openxmlformats.org/officeDocument/2006/relationships/image" Target="../media/image62.emf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7.e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5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0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7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0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19.png"/><Relationship Id="rId12" Type="http://schemas.openxmlformats.org/officeDocument/2006/relationships/image" Target="../media/image1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6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20.png"/><Relationship Id="rId4" Type="http://schemas.openxmlformats.org/officeDocument/2006/relationships/image" Target="../media/image115.emf"/><Relationship Id="rId9" Type="http://schemas.openxmlformats.org/officeDocument/2006/relationships/image" Target="../media/image11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5.pn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1.e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png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2204864"/>
            <a:ext cx="408387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 Reactions</a:t>
            </a:r>
          </a:p>
          <a:p>
            <a:endParaRPr lang="en-US" altLang="zh-TW" sz="2400" b="1" dirty="0" smtClean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smtClean="0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Radicals</a:t>
            </a:r>
          </a:p>
          <a:p>
            <a:pPr marL="342900" indent="-342900">
              <a:buAutoNum type="alphaLcPeriod"/>
            </a:pPr>
            <a:endParaRPr lang="en-US" altLang="zh-TW" b="1" dirty="0" smtClean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Chain Free Radical Reactions</a:t>
            </a:r>
          </a:p>
          <a:p>
            <a:pPr marL="342900" indent="-342900">
              <a:buAutoNum type="alphaLcPeriod"/>
            </a:pPr>
            <a:endParaRPr lang="en-US" altLang="zh-TW" b="1" dirty="0" smtClean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err="1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Nonchain</a:t>
            </a: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 </a:t>
            </a:r>
            <a:r>
              <a:rPr lang="en-US" altLang="zh-TW" b="1" dirty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 </a:t>
            </a: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Reactions</a:t>
            </a:r>
          </a:p>
          <a:p>
            <a:pPr marL="342900" indent="-342900">
              <a:buAutoNum type="alphaLcPeriod"/>
            </a:pPr>
            <a:endParaRPr lang="en-US" altLang="zh-TW" b="1" dirty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Miscellaneous </a:t>
            </a:r>
            <a:r>
              <a:rPr lang="en-US" altLang="zh-TW" b="1" dirty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 Reactions</a:t>
            </a:r>
          </a:p>
          <a:p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5536" y="836712"/>
            <a:ext cx="2049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Calibri" pitchFamily="34" charset="0"/>
                <a:cs typeface="Calibri" pitchFamily="34" charset="0"/>
              </a:rPr>
              <a:t>Chapter Five</a:t>
            </a:r>
            <a:endParaRPr lang="zh-TW" alt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86753" y="188640"/>
            <a:ext cx="4201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Free Radicals: Typical Reactions</a:t>
            </a:r>
            <a:endParaRPr lang="en-US" altLang="zh-TW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8768" y="710019"/>
            <a:ext cx="8558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5. Disproportionation: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two radicals with the same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formula become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two products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with</a:t>
            </a:r>
          </a:p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different formulas.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18971"/>
              </p:ext>
            </p:extLst>
          </p:nvPr>
        </p:nvGraphicFramePr>
        <p:xfrm>
          <a:off x="683568" y="1432811"/>
          <a:ext cx="2888421" cy="28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S ChemDraw Drawing" r:id="rId3" imgW="2063158" imgH="203800" progId="ChemDraw.Document.6.0">
                  <p:embed/>
                </p:oleObj>
              </mc:Choice>
              <mc:Fallback>
                <p:oleObj name="CS ChemDraw Drawing" r:id="rId3" imgW="2063158" imgH="203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432811"/>
                        <a:ext cx="2888421" cy="285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2147"/>
            <a:ext cx="4293870" cy="84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38768" y="2926685"/>
            <a:ext cx="8558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6. One-electron transfer: in the presence of an oxidizing or reducing agent to give an</a:t>
            </a:r>
          </a:p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  even-electron species.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9160" y="3685674"/>
            <a:ext cx="238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One-electron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reduction</a:t>
            </a:r>
            <a:endParaRPr lang="zh-TW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8" y="4149080"/>
            <a:ext cx="5687378" cy="56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338768" y="4859868"/>
            <a:ext cx="258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One-electron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oxidadation</a:t>
            </a:r>
            <a:endParaRPr lang="zh-TW" alt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5196"/>
            <a:ext cx="5247323" cy="86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9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86753" y="188640"/>
            <a:ext cx="4201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Free Radicals: Typical Reactions</a:t>
            </a:r>
            <a:endParaRPr lang="en-US" altLang="zh-TW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8768" y="764704"/>
            <a:ext cx="855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. Rearrangement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263691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The concerted 1,2-shift doesn’t occur in free radicals.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4792" y="1124744"/>
            <a:ext cx="501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Carbocations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can undergo 1,2-hydride or alkyl shift.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803558" y="1538010"/>
            <a:ext cx="3618609" cy="959470"/>
            <a:chOff x="803558" y="1568490"/>
            <a:chExt cx="3618609" cy="95947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558" y="1613560"/>
              <a:ext cx="163449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線單箭頭接點 6"/>
            <p:cNvCxnSpPr/>
            <p:nvPr/>
          </p:nvCxnSpPr>
          <p:spPr>
            <a:xfrm flipH="1">
              <a:off x="1187624" y="1700808"/>
              <a:ext cx="792088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>
              <a:off x="2699792" y="2204864"/>
              <a:ext cx="7200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物件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0645399"/>
                </p:ext>
              </p:extLst>
            </p:nvPr>
          </p:nvGraphicFramePr>
          <p:xfrm>
            <a:off x="3707904" y="1865159"/>
            <a:ext cx="714263" cy="483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2" name="CS ChemDraw Drawing" r:id="rId4" imgW="510188" imgH="345515" progId="ChemDraw.Document.6.0">
                    <p:embed/>
                  </p:oleObj>
                </mc:Choice>
                <mc:Fallback>
                  <p:oleObj name="CS ChemDraw Drawing" r:id="rId4" imgW="510188" imgH="34551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07904" y="1865159"/>
                          <a:ext cx="714263" cy="4837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2401993" y="1568490"/>
              <a:ext cx="12581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itchFamily="34" charset="0"/>
                  <a:cs typeface="Calibri" pitchFamily="34" charset="0"/>
                </a:rPr>
                <a:t>1,2-hydride</a:t>
              </a:r>
            </a:p>
            <a:p>
              <a:r>
                <a:rPr lang="en-US" altLang="zh-TW" dirty="0" smtClean="0">
                  <a:latin typeface="Calibri" pitchFamily="34" charset="0"/>
                  <a:cs typeface="Calibri" pitchFamily="34" charset="0"/>
                </a:rPr>
                <a:t>shift</a:t>
              </a:r>
              <a:endParaRPr lang="zh-TW" altLang="en-US" dirty="0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9" y="3068960"/>
            <a:ext cx="6627495" cy="11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1032560" y="2318400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HOMO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209995" y="2961372"/>
            <a:ext cx="774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LUMO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11560" y="435581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However, unsaturated groups can shift by 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addition-fragmentation mechanism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485394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251520" y="601199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dirty="0" smtClean="0">
                <a:latin typeface="Calibri" pitchFamily="34" charset="0"/>
                <a:cs typeface="Calibri" pitchFamily="34" charset="0"/>
              </a:rPr>
              <a:t>Ex: Please draw the mechanism of following reaction.</a:t>
            </a:r>
            <a:endParaRPr lang="zh-TW" altLang="en-US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25" y="5922992"/>
            <a:ext cx="3380423" cy="78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2204864"/>
            <a:ext cx="408387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 Reactions</a:t>
            </a:r>
          </a:p>
          <a:p>
            <a:endParaRPr lang="en-US" altLang="zh-TW" sz="2400" b="1" dirty="0" smtClean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Radicals</a:t>
            </a:r>
          </a:p>
          <a:p>
            <a:pPr marL="342900" indent="-342900">
              <a:buAutoNum type="alphaLcPeriod"/>
            </a:pPr>
            <a:endParaRPr lang="en-US" altLang="zh-TW" b="1" dirty="0" smtClean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smtClean="0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Chain Free Radical Reactions</a:t>
            </a:r>
          </a:p>
          <a:p>
            <a:pPr marL="342900" indent="-342900">
              <a:buAutoNum type="alphaLcPeriod"/>
            </a:pPr>
            <a:endParaRPr lang="en-US" altLang="zh-TW" b="1" dirty="0" smtClean="0">
              <a:solidFill>
                <a:srgbClr val="FF0000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err="1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Nonchain</a:t>
            </a: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 </a:t>
            </a:r>
            <a:r>
              <a:rPr lang="en-US" altLang="zh-TW" b="1" dirty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 </a:t>
            </a: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Reactions</a:t>
            </a:r>
          </a:p>
          <a:p>
            <a:pPr marL="342900" indent="-342900">
              <a:buAutoNum type="alphaLcPeriod"/>
            </a:pPr>
            <a:endParaRPr lang="en-US" altLang="zh-TW" b="1" dirty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Miscellaneous </a:t>
            </a:r>
            <a:r>
              <a:rPr lang="en-US" altLang="zh-TW" b="1" dirty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 Reactions</a:t>
            </a:r>
          </a:p>
          <a:p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5536" y="836712"/>
            <a:ext cx="2049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Calibri" pitchFamily="34" charset="0"/>
                <a:cs typeface="Calibri" pitchFamily="34" charset="0"/>
              </a:rPr>
              <a:t>Chapter Five</a:t>
            </a:r>
            <a:endParaRPr lang="zh-TW" alt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188640"/>
            <a:ext cx="667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Chain Free Radical Reactions: 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Substitution R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eaction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8768" y="764704"/>
            <a:ext cx="855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1. Halogenation of alkanes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649997" y="1207800"/>
            <a:ext cx="2190941" cy="467656"/>
            <a:chOff x="2999423" y="3080008"/>
            <a:chExt cx="3129915" cy="66808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663" y="3109913"/>
              <a:ext cx="311467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2999423" y="3080008"/>
              <a:ext cx="18473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zh-TW" altLang="en-US" sz="800" dirty="0"/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7545"/>
            <a:ext cx="2213610" cy="39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67544" y="1988840"/>
            <a:ext cx="3265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Initiation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Sigma-bond </a:t>
            </a:r>
            <a:r>
              <a:rPr lang="en-US" altLang="zh-TW" dirty="0" err="1">
                <a:latin typeface="Calibri" pitchFamily="34" charset="0"/>
                <a:cs typeface="Calibri" pitchFamily="34" charset="0"/>
              </a:rPr>
              <a:t>homolysis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2784" y="2970842"/>
            <a:ext cx="387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Propagation: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atom abstraction reaction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4" y="3474898"/>
            <a:ext cx="3467100" cy="60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33370"/>
            <a:ext cx="3680460" cy="64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275856" y="3433370"/>
            <a:ext cx="822568" cy="646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110108" y="3597488"/>
            <a:ext cx="411284" cy="323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78592" y="4401710"/>
            <a:ext cx="619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Termination: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radical-radical combination and disproportionation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45709"/>
            <a:ext cx="2787015" cy="5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7" y="5619898"/>
            <a:ext cx="4260533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5076056" y="4931876"/>
            <a:ext cx="4075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 smtClean="0">
                <a:latin typeface="Calibri" pitchFamily="34" charset="0"/>
                <a:cs typeface="Calibri" pitchFamily="34" charset="0"/>
              </a:rPr>
              <a:t>Ex: Draw the mechanism for the reaction.</a:t>
            </a:r>
            <a:endParaRPr lang="zh-TW" altLang="en-US" u="sng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200258"/>
              </p:ext>
            </p:extLst>
          </p:nvPr>
        </p:nvGraphicFramePr>
        <p:xfrm>
          <a:off x="5148064" y="5373216"/>
          <a:ext cx="3795098" cy="722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9" imgW="2710784" imgH="516106" progId="">
                  <p:embed/>
                </p:oleObj>
              </mc:Choice>
              <mc:Fallback>
                <p:oleObj r:id="rId9" imgW="2710784" imgH="51610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8064" y="5373216"/>
                        <a:ext cx="3795098" cy="722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8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188640"/>
            <a:ext cx="667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Chain Free Radical Reactions: 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Substitution R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eaction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8768" y="764704"/>
            <a:ext cx="855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Dehalogenation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960620" cy="112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1886902" cy="61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32563"/>
            <a:ext cx="4093845" cy="62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67544" y="2411596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Initiation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2784" y="3419708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Propagation: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" y="3886348"/>
            <a:ext cx="542734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8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188640"/>
            <a:ext cx="667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Chain Free Radical Reactions: 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Substitution R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eaction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8768" y="764704"/>
            <a:ext cx="855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3. Carton-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McCombie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reaction: Alcohol is converted into a alkane.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454723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0582"/>
            <a:ext cx="3807142" cy="76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93210"/>
            <a:ext cx="3427095" cy="68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763688" y="2691172"/>
            <a:ext cx="2122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Addition to a </a:t>
            </a:r>
            <a:r>
              <a:rPr lang="el-GR" altLang="zh-TW" dirty="0">
                <a:latin typeface="Calibri" pitchFamily="34" charset="0"/>
                <a:cs typeface="Calibri" pitchFamily="34" charset="0"/>
              </a:rPr>
              <a:t>π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 bond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210245" y="2673295"/>
            <a:ext cx="1561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Fragmentation</a:t>
            </a:r>
            <a:endParaRPr lang="zh-TW" alt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56" y="3095625"/>
            <a:ext cx="347376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643422" y="3380742"/>
            <a:ext cx="262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Atom abstraction reaction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35403" y="4058488"/>
            <a:ext cx="855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4. Autoxidation: Key step in the industrial synthesis of phenol and acetone.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23528" y="4645168"/>
            <a:ext cx="8712968" cy="646748"/>
            <a:chOff x="611560" y="4366428"/>
            <a:chExt cx="8712968" cy="646748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366428"/>
              <a:ext cx="3773805" cy="646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255" y="4373096"/>
              <a:ext cx="4847273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矩形 7"/>
          <p:cNvSpPr/>
          <p:nvPr/>
        </p:nvSpPr>
        <p:spPr>
          <a:xfrm>
            <a:off x="251520" y="5435932"/>
            <a:ext cx="642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 smtClean="0">
                <a:latin typeface="Calibri" pitchFamily="34" charset="0"/>
                <a:cs typeface="Calibri" pitchFamily="34" charset="0"/>
              </a:rPr>
              <a:t>Ex: Draw the mechanism for all three steps of the phenol synthesis.</a:t>
            </a:r>
            <a:endParaRPr lang="zh-TW" altLang="en-US" u="sng" dirty="0"/>
          </a:p>
        </p:txBody>
      </p:sp>
    </p:spTree>
    <p:extLst>
      <p:ext uri="{BB962C8B-B14F-4D97-AF65-F5344CB8AC3E}">
        <p14:creationId xmlns:p14="http://schemas.microsoft.com/office/powerpoint/2010/main" val="33551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88640"/>
            <a:ext cx="8772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Chain Free Radical Reactions: Addition and Fragmentation Reaction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8768" y="764704"/>
            <a:ext cx="855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1. Carbon-Heteroatom Bond-Forming Reactions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3338" y="1514789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Markovnikov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addition of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HBr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to alkene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895600"/>
              </p:ext>
            </p:extLst>
          </p:nvPr>
        </p:nvGraphicFramePr>
        <p:xfrm>
          <a:off x="467544" y="2028137"/>
          <a:ext cx="2632571" cy="752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CS ChemDraw Drawing" r:id="rId3" imgW="1880408" imgH="537708" progId="ChemDraw.Document.6.0">
                  <p:embed/>
                </p:oleObj>
              </mc:Choice>
              <mc:Fallback>
                <p:oleObj name="CS ChemDraw Drawing" r:id="rId3" imgW="1880408" imgH="5377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028137"/>
                        <a:ext cx="2632571" cy="752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977090" y="1497793"/>
            <a:ext cx="423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nti-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Markovnikov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addition of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HBr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to alkene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239437"/>
              </p:ext>
            </p:extLst>
          </p:nvPr>
        </p:nvGraphicFramePr>
        <p:xfrm>
          <a:off x="5183872" y="2021714"/>
          <a:ext cx="2632571" cy="752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CS ChemDraw Drawing" r:id="rId5" imgW="1880408" imgH="537708" progId="ChemDraw.Document.6.0">
                  <p:embed/>
                </p:oleObj>
              </mc:Choice>
              <mc:Fallback>
                <p:oleObj name="CS ChemDraw Drawing" r:id="rId5" imgW="1880408" imgH="5377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3872" y="2021714"/>
                        <a:ext cx="2632571" cy="752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23528" y="1128936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a. C-X bond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95536" y="2873216"/>
            <a:ext cx="498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 smtClean="0">
                <a:latin typeface="Calibri" pitchFamily="34" charset="0"/>
                <a:cs typeface="Calibri" pitchFamily="34" charset="0"/>
              </a:rPr>
              <a:t>Ex: Please draw the mechanism of above reactions.</a:t>
            </a:r>
            <a:endParaRPr lang="zh-TW" altLang="en-US" u="sng" dirty="0"/>
          </a:p>
        </p:txBody>
      </p:sp>
      <p:sp>
        <p:nvSpPr>
          <p:cNvPr id="10" name="矩形 9"/>
          <p:cNvSpPr/>
          <p:nvPr/>
        </p:nvSpPr>
        <p:spPr>
          <a:xfrm>
            <a:off x="323528" y="3429000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 C-S bond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5328"/>
            <a:ext cx="485394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0" y="4899824"/>
            <a:ext cx="2326958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58" y="4884584"/>
            <a:ext cx="349377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395536" y="4571836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Initiation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30" y="5759152"/>
            <a:ext cx="4827270" cy="86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6" y="5774392"/>
            <a:ext cx="2326958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395536" y="5379164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Propagation: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8768" y="764704"/>
            <a:ext cx="855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2. Carbon-Carbon Bond-Forming Reactions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188640"/>
            <a:ext cx="8772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Chain Free Radical Reactions: Addition and Fragmentation Reaction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1128936"/>
            <a:ext cx="486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a. Polymerization of ethylene to give polyethylene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260408" cy="8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4" y="2636912"/>
            <a:ext cx="2360295" cy="24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95536" y="2276872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Initiation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57" y="2387540"/>
            <a:ext cx="4493895" cy="75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62057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395536" y="298766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Propagation: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3995772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Side chain branching: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4887278" cy="75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395536" y="5147900"/>
            <a:ext cx="498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 smtClean="0">
                <a:latin typeface="Calibri" pitchFamily="34" charset="0"/>
                <a:cs typeface="Calibri" pitchFamily="34" charset="0"/>
              </a:rPr>
              <a:t>Ex: Please draw the mechanism of above reactions.</a:t>
            </a:r>
            <a:endParaRPr lang="zh-TW" altLang="en-US" u="sng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8" y="5589240"/>
            <a:ext cx="4513898" cy="86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2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764704"/>
            <a:ext cx="611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 Cyclization: five-member ring is better than six-member ring.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1520" y="188640"/>
            <a:ext cx="8772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Chain Free Radical Reactions: Addition and Fragmentation Reaction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78165" y="1268760"/>
            <a:ext cx="4973955" cy="753428"/>
            <a:chOff x="678165" y="1268760"/>
            <a:chExt cx="4973955" cy="753428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65" y="1268760"/>
              <a:ext cx="4973955" cy="753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3810392" y="1413356"/>
              <a:ext cx="43204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sz="8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949232" y="1416968"/>
              <a:ext cx="43204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sz="800" dirty="0"/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0835"/>
            <a:ext cx="3780472" cy="106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30" y="3429000"/>
            <a:ext cx="1886902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26" y="3371651"/>
            <a:ext cx="411384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0" y="4535775"/>
            <a:ext cx="5313998" cy="105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9252"/>
            <a:ext cx="5287328" cy="86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395536" y="3116436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Initiation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5536" y="406778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Propagation: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764704"/>
            <a:ext cx="149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c. Other cases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1520" y="188640"/>
            <a:ext cx="8772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Chain Free Radical Reactions: Addition and Fragmentation Reaction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7" y="1268760"/>
            <a:ext cx="5807393" cy="62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259632" y="2114319"/>
            <a:ext cx="5864329" cy="594601"/>
            <a:chOff x="1259632" y="2420888"/>
            <a:chExt cx="5864329" cy="594601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096" y="2435416"/>
              <a:ext cx="4253865" cy="580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群組 5"/>
            <p:cNvGrpSpPr>
              <a:grpSpLocks noChangeAspect="1"/>
            </p:cNvGrpSpPr>
            <p:nvPr/>
          </p:nvGrpSpPr>
          <p:grpSpPr>
            <a:xfrm>
              <a:off x="1259632" y="2420888"/>
              <a:ext cx="1500188" cy="580073"/>
              <a:chOff x="3500438" y="3014663"/>
              <a:chExt cx="2143125" cy="828675"/>
            </a:xfrm>
          </p:grpSpPr>
          <p:pic>
            <p:nvPicPr>
              <p:cNvPr id="15365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014663"/>
                <a:ext cx="2143125" cy="828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文字方塊 9"/>
              <p:cNvSpPr txBox="1"/>
              <p:nvPr/>
            </p:nvSpPr>
            <p:spPr>
              <a:xfrm>
                <a:off x="3508452" y="3057189"/>
                <a:ext cx="252028" cy="1723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TW" altLang="en-US" sz="1000" dirty="0"/>
              </a:p>
            </p:txBody>
          </p:sp>
        </p:grpSp>
      </p:grp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31" y="3140968"/>
            <a:ext cx="5160645" cy="86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90405"/>
            <a:ext cx="5400675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395536" y="1916832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Initiation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536" y="270892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Propagation:</a:t>
            </a:r>
            <a:endParaRPr lang="zh-TW" altLang="en-US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3848" y="116632"/>
            <a:ext cx="185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Free Radicals</a:t>
            </a:r>
            <a:endParaRPr lang="en-US" altLang="zh-TW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37872" y="2996952"/>
            <a:ext cx="3483518" cy="2031325"/>
            <a:chOff x="237872" y="2996952"/>
            <a:chExt cx="3483518" cy="2031325"/>
          </a:xfrm>
        </p:grpSpPr>
        <p:sp>
          <p:nvSpPr>
            <p:cNvPr id="3" name="矩形 2"/>
            <p:cNvSpPr/>
            <p:nvPr/>
          </p:nvSpPr>
          <p:spPr>
            <a:xfrm>
              <a:off x="237872" y="2996952"/>
              <a:ext cx="3483518" cy="2031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latin typeface="Calibri" pitchFamily="34" charset="0"/>
                  <a:cs typeface="Calibri" pitchFamily="34" charset="0"/>
                </a:rPr>
                <a:t>Properties of free radicals</a:t>
              </a:r>
            </a:p>
            <a:p>
              <a:r>
                <a:rPr lang="en-US" altLang="zh-TW" dirty="0" smtClean="0">
                  <a:latin typeface="Calibri" pitchFamily="34" charset="0"/>
                  <a:cs typeface="Calibri" pitchFamily="34" charset="0"/>
                </a:rPr>
                <a:t>1. One or more unpaired electrons.</a:t>
              </a:r>
            </a:p>
            <a:p>
              <a:pPr marL="342900" indent="-342900">
                <a:buAutoNum type="arabicPeriod"/>
              </a:pPr>
              <a:endParaRPr lang="en-US" altLang="zh-TW" dirty="0">
                <a:latin typeface="Calibri" pitchFamily="34" charset="0"/>
                <a:cs typeface="Calibri" pitchFamily="34" charset="0"/>
              </a:endParaRPr>
            </a:p>
            <a:p>
              <a:endParaRPr lang="en-US" altLang="zh-TW" dirty="0">
                <a:latin typeface="Calibri" pitchFamily="34" charset="0"/>
                <a:cs typeface="Calibri" pitchFamily="34" charset="0"/>
              </a:endParaRPr>
            </a:p>
            <a:p>
              <a:endParaRPr lang="en-US" altLang="zh-TW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en-US" altLang="zh-TW" dirty="0" smtClean="0">
                  <a:latin typeface="Calibri" pitchFamily="34" charset="0"/>
                  <a:cs typeface="Calibri" pitchFamily="34" charset="0"/>
                </a:rPr>
                <a:t>2. Electron-deficient species.</a:t>
              </a:r>
            </a:p>
            <a:p>
              <a:r>
                <a:rPr lang="en-US" altLang="zh-TW" dirty="0" smtClean="0">
                  <a:latin typeface="Calibri" pitchFamily="34" charset="0"/>
                  <a:cs typeface="Calibri" pitchFamily="34" charset="0"/>
                </a:rPr>
                <a:t>3. </a:t>
              </a:r>
              <a:r>
                <a:rPr lang="en-US" altLang="zh-TW" dirty="0" smtClean="0"/>
                <a:t>Uncharged molecules.</a:t>
              </a:r>
              <a:endParaRPr lang="zh-TW" altLang="en-US" dirty="0"/>
            </a:p>
          </p:txBody>
        </p:sp>
        <p:graphicFrame>
          <p:nvGraphicFramePr>
            <p:cNvPr id="5" name="物件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730480"/>
                </p:ext>
              </p:extLst>
            </p:nvPr>
          </p:nvGraphicFramePr>
          <p:xfrm>
            <a:off x="557177" y="3732272"/>
            <a:ext cx="630447" cy="598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CS ChemDraw Drawing" r:id="rId3" imgW="420298" imgH="398962" progId="ChemDraw.Document.6.0">
                    <p:embed/>
                  </p:oleObj>
                </mc:Choice>
                <mc:Fallback>
                  <p:oleObj name="CS ChemDraw Drawing" r:id="rId3" imgW="420298" imgH="39896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7177" y="3732272"/>
                          <a:ext cx="630447" cy="5984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物件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2692613"/>
                </p:ext>
              </p:extLst>
            </p:nvPr>
          </p:nvGraphicFramePr>
          <p:xfrm>
            <a:off x="1619064" y="3691652"/>
            <a:ext cx="720688" cy="650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CS ChemDraw Drawing" r:id="rId5" imgW="514777" imgH="464556" progId="ChemDraw.Document.6.0">
                    <p:embed/>
                  </p:oleObj>
                </mc:Choice>
                <mc:Fallback>
                  <p:oleObj name="CS ChemDraw Drawing" r:id="rId5" imgW="514777" imgH="46455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619064" y="3691652"/>
                          <a:ext cx="720688" cy="6503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矩形 6"/>
          <p:cNvSpPr/>
          <p:nvPr/>
        </p:nvSpPr>
        <p:spPr>
          <a:xfrm>
            <a:off x="237872" y="683404"/>
            <a:ext cx="6257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Discovery 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of free 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radicals</a:t>
            </a:r>
          </a:p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Prof.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Gomberg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was the first to characterize a free radical in 1900.</a:t>
            </a:r>
            <a:endParaRPr lang="en-US" altLang="zh-TW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228" y="5085184"/>
            <a:ext cx="2235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Shape 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of free radicals</a:t>
            </a: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419756"/>
              </p:ext>
            </p:extLst>
          </p:nvPr>
        </p:nvGraphicFramePr>
        <p:xfrm>
          <a:off x="336073" y="5517232"/>
          <a:ext cx="4956007" cy="115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CS ChemDraw Drawing" r:id="rId7" imgW="3540005" imgH="822758" progId="ChemDraw.Document.6.0">
                  <p:embed/>
                </p:oleObj>
              </mc:Choice>
              <mc:Fallback>
                <p:oleObj name="CS ChemDraw Drawing" r:id="rId7" imgW="3540005" imgH="8227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073" y="5517232"/>
                        <a:ext cx="4956007" cy="115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450352" y="5454516"/>
            <a:ext cx="1872208" cy="1214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80005"/>
              </p:ext>
            </p:extLst>
          </p:nvPr>
        </p:nvGraphicFramePr>
        <p:xfrm>
          <a:off x="380296" y="1458496"/>
          <a:ext cx="4390642" cy="140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CS ChemDraw Drawing" r:id="rId9" imgW="3136173" imgH="1002263" progId="ChemDraw.Document.6.0">
                  <p:embed/>
                </p:oleObj>
              </mc:Choice>
              <mc:Fallback>
                <p:oleObj name="CS ChemDraw Drawing" r:id="rId9" imgW="3136173" imgH="10022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0296" y="1458496"/>
                        <a:ext cx="4390642" cy="1403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2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827420"/>
            <a:ext cx="465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 smtClean="0">
                <a:latin typeface="Calibri" pitchFamily="34" charset="0"/>
                <a:cs typeface="Calibri" pitchFamily="34" charset="0"/>
              </a:rPr>
              <a:t>Please draw the mechanism of above reactions.</a:t>
            </a:r>
            <a:endParaRPr lang="zh-TW" altLang="en-US" u="sng" dirty="0"/>
          </a:p>
        </p:txBody>
      </p:sp>
      <p:sp>
        <p:nvSpPr>
          <p:cNvPr id="3" name="矩形 2"/>
          <p:cNvSpPr/>
          <p:nvPr/>
        </p:nvSpPr>
        <p:spPr>
          <a:xfrm>
            <a:off x="251520" y="188640"/>
            <a:ext cx="8772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Chain Free Radical Reactions: Addition and Fragmentation Reaction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2" y="1595447"/>
            <a:ext cx="4653915" cy="111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7504" y="145606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(a)</a:t>
            </a:r>
            <a:endParaRPr lang="zh-TW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2936"/>
            <a:ext cx="3947160" cy="108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2" y="4254411"/>
            <a:ext cx="4253865" cy="104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07504" y="2915667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(b)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7504" y="414908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(c)</a:t>
            </a:r>
            <a:endParaRPr lang="zh-TW" alt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8" y="5675907"/>
            <a:ext cx="52006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107504" y="5363924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(d)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508104" y="155679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(e)</a:t>
            </a:r>
            <a:endParaRPr lang="zh-TW" altLang="en-US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98154"/>
            <a:ext cx="335375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2204864"/>
            <a:ext cx="408387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 Reactions</a:t>
            </a:r>
          </a:p>
          <a:p>
            <a:endParaRPr lang="en-US" altLang="zh-TW" sz="2400" b="1" dirty="0" smtClean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Radicals</a:t>
            </a:r>
          </a:p>
          <a:p>
            <a:pPr marL="342900" indent="-342900">
              <a:buAutoNum type="alphaLcPeriod"/>
            </a:pPr>
            <a:endParaRPr lang="en-US" altLang="zh-TW" b="1" dirty="0" smtClean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Chain Free Radical Reactions</a:t>
            </a:r>
          </a:p>
          <a:p>
            <a:pPr marL="342900" indent="-342900">
              <a:buAutoNum type="alphaLcPeriod"/>
            </a:pPr>
            <a:endParaRPr lang="en-US" altLang="zh-TW" b="1" dirty="0" smtClean="0">
              <a:solidFill>
                <a:srgbClr val="FF0000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err="1" smtClean="0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Nonchain</a:t>
            </a:r>
            <a:r>
              <a:rPr lang="en-US" altLang="zh-TW" b="1" dirty="0" smtClean="0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 </a:t>
            </a:r>
            <a:r>
              <a:rPr lang="en-US" altLang="zh-TW" b="1" dirty="0" smtClean="0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Reactions</a:t>
            </a:r>
          </a:p>
          <a:p>
            <a:pPr marL="342900" indent="-342900">
              <a:buAutoNum type="alphaLcPeriod"/>
            </a:pPr>
            <a:endParaRPr lang="en-US" altLang="zh-TW" b="1" dirty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Miscellaneous </a:t>
            </a:r>
            <a:r>
              <a:rPr lang="en-US" altLang="zh-TW" b="1" dirty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 Reactions</a:t>
            </a:r>
          </a:p>
          <a:p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5536" y="836712"/>
            <a:ext cx="2049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Calibri" pitchFamily="34" charset="0"/>
                <a:cs typeface="Calibri" pitchFamily="34" charset="0"/>
              </a:rPr>
              <a:t>Chapter Five</a:t>
            </a:r>
            <a:endParaRPr lang="zh-TW" alt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6725" y="303039"/>
            <a:ext cx="7683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 smtClean="0">
                <a:latin typeface="Calibri" pitchFamily="34" charset="0"/>
                <a:cs typeface="Calibri" pitchFamily="34" charset="0"/>
              </a:rPr>
              <a:t>Nonchain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 Free Radical Reactions: Photochemical Reactions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1052736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zh-TW" dirty="0" err="1">
                <a:latin typeface="Calibri" pitchFamily="34" charset="0"/>
                <a:cs typeface="Calibri" pitchFamily="34" charset="0"/>
              </a:rPr>
              <a:t>photoexcitation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 of a carbonyl compound to give a 1,2-diradical is often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followed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by a fragmentation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reaction.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7587" y="190754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Norrish type one: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68364"/>
            <a:ext cx="4500563" cy="64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4221088"/>
            <a:ext cx="1828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Norrish type two: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2" y="3188444"/>
            <a:ext cx="3340418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88444"/>
            <a:ext cx="3387090" cy="74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9" y="4829862"/>
            <a:ext cx="327374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47" y="4908527"/>
            <a:ext cx="5000625" cy="71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764672" y="4583358"/>
            <a:ext cx="134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1,4-diradical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4435561" y="5629962"/>
            <a:ext cx="0" cy="3520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463264"/>
              </p:ext>
            </p:extLst>
          </p:nvPr>
        </p:nvGraphicFramePr>
        <p:xfrm>
          <a:off x="4006984" y="5807494"/>
          <a:ext cx="940258" cy="645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CS ChemDraw Drawing" r:id="rId8" imgW="671613" imgH="461316" progId="ChemDraw.Document.6.0">
                  <p:embed/>
                </p:oleObj>
              </mc:Choice>
              <mc:Fallback>
                <p:oleObj name="CS ChemDraw Drawing" r:id="rId8" imgW="671613" imgH="4613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6984" y="5807494"/>
                        <a:ext cx="940258" cy="645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5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6725" y="303039"/>
            <a:ext cx="7683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 smtClean="0">
                <a:latin typeface="Calibri" pitchFamily="34" charset="0"/>
                <a:cs typeface="Calibri" pitchFamily="34" charset="0"/>
              </a:rPr>
              <a:t>Nonchain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 Free Radical Reactions: Photochemical Reactions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908720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b.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Pinacol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coupling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5" y="1320711"/>
            <a:ext cx="5887403" cy="89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51520" y="2636912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c. Barton reaction: an alkyl nitrite is converted into an alcohol-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oxime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99603"/>
              </p:ext>
            </p:extLst>
          </p:nvPr>
        </p:nvGraphicFramePr>
        <p:xfrm>
          <a:off x="467544" y="3374843"/>
          <a:ext cx="6811958" cy="199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CS ChemDraw Drawing" r:id="rId4" imgW="4865684" imgH="1427409" progId="ChemDraw.Document.6.0">
                  <p:embed/>
                </p:oleObj>
              </mc:Choice>
              <mc:Fallback>
                <p:oleObj name="CS ChemDraw Drawing" r:id="rId4" imgW="4865684" imgH="14274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374843"/>
                        <a:ext cx="6811958" cy="1998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56805" y="3356992"/>
            <a:ext cx="414795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84176" y="3073122"/>
            <a:ext cx="75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nitrite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195736" y="5301208"/>
            <a:ext cx="86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alcohol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385899" y="4293096"/>
            <a:ext cx="754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Calibri" pitchFamily="34" charset="0"/>
                <a:cs typeface="Calibri" pitchFamily="34" charset="0"/>
              </a:rPr>
              <a:t>oxime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793245" y="4477762"/>
            <a:ext cx="592654" cy="67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1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4153" y="231031"/>
            <a:ext cx="749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 smtClean="0">
                <a:latin typeface="Calibri" pitchFamily="34" charset="0"/>
                <a:cs typeface="Calibri" pitchFamily="34" charset="0"/>
              </a:rPr>
              <a:t>Nonchain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 Free Radical Reactions: Reductions with Metals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3" y="1065510"/>
            <a:ext cx="8826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1. An electron is transferred from the metal to the substrate to give a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radical anion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2. A second electron transfer to the radical anion occurs to give a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closed-shell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dianion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3. The </a:t>
            </a:r>
            <a:r>
              <a:rPr lang="en-US" altLang="zh-TW" dirty="0" err="1">
                <a:latin typeface="Calibri" pitchFamily="34" charset="0"/>
                <a:cs typeface="Calibri" pitchFamily="34" charset="0"/>
              </a:rPr>
              <a:t>dianion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 is protonated to give a closed-shell anion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3" y="2314208"/>
            <a:ext cx="3567113" cy="108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94753" y="2076768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Ex: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5207318" cy="99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17" y="3537570"/>
            <a:ext cx="1880235" cy="98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4" y="4574445"/>
            <a:ext cx="3840480" cy="108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24788" y="327569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Mechanism: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5232" y="5733256"/>
            <a:ext cx="2872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 smtClean="0">
                <a:latin typeface="Calibri" pitchFamily="34" charset="0"/>
                <a:cs typeface="Calibri" pitchFamily="34" charset="0"/>
              </a:rPr>
              <a:t>Please draw the mechanism</a:t>
            </a:r>
            <a:endParaRPr lang="zh-TW" altLang="en-US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66628"/>
            <a:ext cx="3300413" cy="64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79513" y="762918"/>
            <a:ext cx="3225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a. Addition 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of H</a:t>
            </a:r>
            <a:r>
              <a:rPr lang="en-US" altLang="zh-TW" b="1" baseline="-25000" dirty="0">
                <a:latin typeface="Calibri" pitchFamily="34" charset="0"/>
                <a:cs typeface="Calibri" pitchFamily="34" charset="0"/>
              </a:rPr>
              <a:t>2 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across </a:t>
            </a:r>
            <a:r>
              <a:rPr lang="el-GR" altLang="zh-TW" b="1" dirty="0">
                <a:latin typeface="Calibri" pitchFamily="34" charset="0"/>
                <a:cs typeface="Calibri" pitchFamily="34" charset="0"/>
              </a:rPr>
              <a:t>π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 Bonds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1310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245408"/>
            <a:ext cx="772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 smtClean="0">
                <a:latin typeface="Calibri" pitchFamily="34" charset="0"/>
                <a:cs typeface="Calibri" pitchFamily="34" charset="0"/>
              </a:rPr>
              <a:t>Nonchain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 Free Radical Reactions: Reductions 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with Metals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836712"/>
            <a:ext cx="3311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b. Birch reaction: </a:t>
            </a:r>
            <a:r>
              <a:rPr lang="en-US" altLang="zh-TW" b="1" dirty="0" err="1" smtClean="0">
                <a:latin typeface="Calibri" pitchFamily="34" charset="0"/>
                <a:cs typeface="Calibri" pitchFamily="34" charset="0"/>
              </a:rPr>
              <a:t>regiosel</a:t>
            </a:r>
            <a:r>
              <a:rPr lang="en-US" altLang="zh-TW" b="1" dirty="0" err="1">
                <a:latin typeface="Calibri" pitchFamily="34" charset="0"/>
                <a:cs typeface="Calibri" pitchFamily="34" charset="0"/>
              </a:rPr>
              <a:t>ec</a:t>
            </a:r>
            <a:r>
              <a:rPr lang="en-US" altLang="zh-TW" b="1" dirty="0" err="1" smtClean="0">
                <a:latin typeface="Calibri" pitchFamily="34" charset="0"/>
                <a:cs typeface="Calibri" pitchFamily="34" charset="0"/>
              </a:rPr>
              <a:t>tivity</a:t>
            </a:r>
            <a:endParaRPr lang="zh-TW" altLang="en-US" b="1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430232"/>
              </p:ext>
            </p:extLst>
          </p:nvPr>
        </p:nvGraphicFramePr>
        <p:xfrm>
          <a:off x="251520" y="2060848"/>
          <a:ext cx="8841374" cy="236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CS ChemDraw Drawing" r:id="rId3" imgW="6315267" imgH="1686545" progId="ChemDraw.Document.6.0">
                  <p:embed/>
                </p:oleObj>
              </mc:Choice>
              <mc:Fallback>
                <p:oleObj name="CS ChemDraw Drawing" r:id="rId3" imgW="6315267" imgH="16865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060848"/>
                        <a:ext cx="8841374" cy="236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70601"/>
              </p:ext>
            </p:extLst>
          </p:nvPr>
        </p:nvGraphicFramePr>
        <p:xfrm>
          <a:off x="266760" y="4381438"/>
          <a:ext cx="7740123" cy="2045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CS ChemDraw Drawing" r:id="rId5" imgW="5528659" imgH="1461150" progId="ChemDraw.Document.6.0">
                  <p:embed/>
                </p:oleObj>
              </mc:Choice>
              <mc:Fallback>
                <p:oleObj name="CS ChemDraw Drawing" r:id="rId5" imgW="5528659" imgH="14611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60" y="4381438"/>
                        <a:ext cx="7740123" cy="2045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251520" y="1270501"/>
            <a:ext cx="3242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ED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 electron-donating group</a:t>
            </a:r>
          </a:p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EW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 electron-withdrawing group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7717739" y="2996952"/>
            <a:ext cx="1462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ortho</a:t>
            </a:r>
            <a:r>
              <a:rPr lang="en-US" altLang="zh-TW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-, meta-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49680" y="6339800"/>
            <a:ext cx="1275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ipso-, </a:t>
            </a:r>
            <a:r>
              <a:rPr lang="en-US" altLang="zh-TW" b="1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para</a:t>
            </a:r>
            <a:r>
              <a:rPr lang="en-US" altLang="zh-TW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303039"/>
            <a:ext cx="749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 smtClean="0">
                <a:latin typeface="Calibri" pitchFamily="34" charset="0"/>
                <a:cs typeface="Calibri" pitchFamily="34" charset="0"/>
              </a:rPr>
              <a:t>Nonchain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 Free Radical Reactions: 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Reductions 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Metals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836712"/>
            <a:ext cx="3017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Birch reaction: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regiosel</a:t>
            </a:r>
            <a:r>
              <a:rPr lang="en-US" altLang="zh-TW" dirty="0" err="1">
                <a:latin typeface="Calibri" pitchFamily="34" charset="0"/>
                <a:cs typeface="Calibri" pitchFamily="34" charset="0"/>
              </a:rPr>
              <a:t>ec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tivity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386158"/>
              </p:ext>
            </p:extLst>
          </p:nvPr>
        </p:nvGraphicFramePr>
        <p:xfrm>
          <a:off x="395536" y="1340768"/>
          <a:ext cx="2498033" cy="974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CS ChemDraw Drawing" r:id="rId3" imgW="1784309" imgH="696159" progId="ChemDraw.Document.6.0">
                  <p:embed/>
                </p:oleObj>
              </mc:Choice>
              <mc:Fallback>
                <p:oleObj name="CS ChemDraw Drawing" r:id="rId3" imgW="1784309" imgH="6961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340768"/>
                        <a:ext cx="2498033" cy="974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634135"/>
              </p:ext>
            </p:extLst>
          </p:nvPr>
        </p:nvGraphicFramePr>
        <p:xfrm>
          <a:off x="3736517" y="1344404"/>
          <a:ext cx="2203635" cy="100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CS ChemDraw Drawing" r:id="rId5" imgW="1574025" imgH="717483" progId="ChemDraw.Document.6.0">
                  <p:embed/>
                </p:oleObj>
              </mc:Choice>
              <mc:Fallback>
                <p:oleObj name="CS ChemDraw Drawing" r:id="rId5" imgW="1574025" imgH="7174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6517" y="1344404"/>
                        <a:ext cx="2203635" cy="1004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19413"/>
            <a:ext cx="4453890" cy="71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25232" y="2411596"/>
            <a:ext cx="2872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 smtClean="0">
                <a:latin typeface="Calibri" pitchFamily="34" charset="0"/>
                <a:cs typeface="Calibri" pitchFamily="34" charset="0"/>
              </a:rPr>
              <a:t>Please draw the mechanism</a:t>
            </a:r>
            <a:endParaRPr lang="zh-TW" altLang="en-US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2336" y="303039"/>
            <a:ext cx="7644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 smtClean="0">
                <a:latin typeface="Calibri" pitchFamily="34" charset="0"/>
                <a:cs typeface="Calibri" pitchFamily="34" charset="0"/>
              </a:rPr>
              <a:t>Nonchain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 Free Radical Reactions: 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Reductions 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Metals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467350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51520" y="836712"/>
            <a:ext cx="387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c. Reductive coupling: </a:t>
            </a:r>
            <a:r>
              <a:rPr lang="en-US" altLang="zh-TW" b="1" dirty="0" err="1" smtClean="0">
                <a:latin typeface="Calibri" pitchFamily="34" charset="0"/>
                <a:cs typeface="Calibri" pitchFamily="34" charset="0"/>
              </a:rPr>
              <a:t>Pinacol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 coupling</a:t>
            </a:r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225232" y="2411596"/>
            <a:ext cx="2872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 smtClean="0">
                <a:latin typeface="Calibri" pitchFamily="34" charset="0"/>
                <a:cs typeface="Calibri" pitchFamily="34" charset="0"/>
              </a:rPr>
              <a:t>Please draw the mechanism</a:t>
            </a:r>
            <a:endParaRPr lang="zh-TW" altLang="en-US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2" y="2847976"/>
            <a:ext cx="3067050" cy="81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6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2336" y="303039"/>
            <a:ext cx="7477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 smtClean="0">
                <a:latin typeface="Calibri" pitchFamily="34" charset="0"/>
                <a:cs typeface="Calibri" pitchFamily="34" charset="0"/>
              </a:rPr>
              <a:t>Nonchain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 Free Radical Reactions: One-Electron Oxidation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782022"/>
            <a:ext cx="2968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One-electron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oxidizing agents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4070"/>
            <a:ext cx="4447223" cy="120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7" y="3762335"/>
            <a:ext cx="6520815" cy="254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4160520" cy="84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06793" y="2420888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Ex: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6828" y="34349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Mechanism: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303039"/>
            <a:ext cx="6941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 smtClean="0">
                <a:latin typeface="Calibri" pitchFamily="34" charset="0"/>
                <a:cs typeface="Calibri" pitchFamily="34" charset="0"/>
              </a:rPr>
              <a:t>Nonchain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 Free Radical Reactions: </a:t>
            </a:r>
            <a:r>
              <a:rPr lang="en-US" altLang="zh-TW" sz="2400" b="1" dirty="0" err="1" smtClean="0">
                <a:latin typeface="Calibri" pitchFamily="34" charset="0"/>
                <a:cs typeface="Calibri" pitchFamily="34" charset="0"/>
              </a:rPr>
              <a:t>Cycloaromatization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" y="980728"/>
            <a:ext cx="338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Bergman cyclization of a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enediyne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9382"/>
            <a:ext cx="3027045" cy="92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356925" y="990020"/>
            <a:ext cx="462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yclization of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allenylenynes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.(1,2,4-trien-6-ynes)</a:t>
            </a:r>
            <a:endParaRPr lang="zh-TW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92" y="1472729"/>
            <a:ext cx="3467100" cy="81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22240"/>
            <a:ext cx="406050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82784" y="2420888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Ex: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4312" y="382127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Mechanism: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0" y="4293096"/>
            <a:ext cx="6480810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2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3848" y="116632"/>
            <a:ext cx="185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Free Radicals</a:t>
            </a:r>
            <a:endParaRPr lang="en-US" altLang="zh-TW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873" y="683404"/>
            <a:ext cx="8798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Calibri" pitchFamily="34" charset="0"/>
                <a:cs typeface="Calibri" pitchFamily="34" charset="0"/>
              </a:rPr>
              <a:t>Stability of free radicals</a:t>
            </a:r>
          </a:p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Both alkyl radicals and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carbocations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are 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electron-deficient species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, and the structural features that stabilize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carbocations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also stabilize radicals. Alkyl radicals are stabilized by adjacent 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lone-pair-bearing heteroatoms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l-GR" altLang="zh-TW" b="1" dirty="0" smtClean="0">
                <a:latin typeface="Calibri" pitchFamily="34" charset="0"/>
                <a:cs typeface="Calibri" pitchFamily="34" charset="0"/>
              </a:rPr>
              <a:t>π</a:t>
            </a:r>
            <a:r>
              <a:rPr lang="en-US" altLang="zh-TW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bonds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, just as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carbocations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are, and the order of stability of alkyl radicals is 3° &gt; 2° &gt; 1°(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Hyperconjugation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en-US" altLang="zh-TW" dirty="0">
              <a:latin typeface="Calibri" pitchFamily="34" charset="0"/>
              <a:cs typeface="Calibri" pitchFamily="34" charset="0"/>
            </a:endParaRPr>
          </a:p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Differences between free radicals and </a:t>
            </a:r>
            <a:r>
              <a:rPr lang="en-US" altLang="zh-TW" b="1" dirty="0" err="1" smtClean="0">
                <a:latin typeface="Calibri" pitchFamily="34" charset="0"/>
                <a:cs typeface="Calibri" pitchFamily="34" charset="0"/>
              </a:rPr>
              <a:t>carbocations</a:t>
            </a:r>
            <a:endParaRPr lang="en-US" altLang="zh-TW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1. The very unstable aryl and 1° alkyl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carbocations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are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almost never seen, whereas aryl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and</a:t>
            </a:r>
          </a:p>
          <a:p>
            <a:r>
              <a:rPr lang="en-US" altLang="zh-TW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    1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° alkyl radicals 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are reasonably 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common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The amount of extra stabilization that adjacent lone pairs, </a:t>
            </a:r>
            <a:r>
              <a:rPr lang="en-US" altLang="zh-TW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bonds, and </a:t>
            </a:r>
            <a:r>
              <a:rPr lang="en-US" altLang="zh-TW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bonds provide to</a:t>
            </a:r>
          </a:p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    radicals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is not as great as that which they provide to </a:t>
            </a:r>
            <a:r>
              <a:rPr lang="en-US" altLang="zh-TW" dirty="0" err="1">
                <a:latin typeface="Calibri" pitchFamily="34" charset="0"/>
                <a:cs typeface="Calibri" pitchFamily="34" charset="0"/>
              </a:rPr>
              <a:t>carbocations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altLang="zh-TW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0" y="4218394"/>
            <a:ext cx="3253740" cy="186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83568" y="3861048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Calibri" pitchFamily="34" charset="0"/>
                <a:cs typeface="Calibri" pitchFamily="34" charset="0"/>
              </a:rPr>
              <a:t>carbocation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18394"/>
            <a:ext cx="3267075" cy="194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412550" y="3861048"/>
            <a:ext cx="128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Free radical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1691680" y="4230380"/>
            <a:ext cx="144016" cy="710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5076056" y="4221088"/>
            <a:ext cx="144016" cy="710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6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2204864"/>
            <a:ext cx="408387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 Reactions</a:t>
            </a:r>
          </a:p>
          <a:p>
            <a:endParaRPr lang="en-US" altLang="zh-TW" sz="2400" b="1" dirty="0" smtClean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Radicals</a:t>
            </a:r>
          </a:p>
          <a:p>
            <a:pPr marL="342900" indent="-342900">
              <a:buAutoNum type="alphaLcPeriod"/>
            </a:pPr>
            <a:endParaRPr lang="en-US" altLang="zh-TW" b="1" dirty="0" smtClean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Chain Free Radical Reactions</a:t>
            </a:r>
          </a:p>
          <a:p>
            <a:pPr marL="342900" indent="-342900">
              <a:buAutoNum type="alphaLcPeriod"/>
            </a:pPr>
            <a:endParaRPr lang="en-US" altLang="zh-TW" b="1" dirty="0" smtClean="0">
              <a:solidFill>
                <a:srgbClr val="FF0000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err="1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Nonchain</a:t>
            </a: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 </a:t>
            </a:r>
            <a:r>
              <a:rPr lang="en-US" altLang="zh-TW" b="1" dirty="0"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 </a:t>
            </a:r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Reactions</a:t>
            </a:r>
          </a:p>
          <a:p>
            <a:pPr marL="342900" indent="-342900">
              <a:buAutoNum type="alphaLcPeriod"/>
            </a:pPr>
            <a:endParaRPr lang="en-US" altLang="zh-TW" b="1" dirty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marL="342900" indent="-342900">
              <a:buAutoNum type="alphaLcPeriod"/>
            </a:pPr>
            <a:r>
              <a:rPr lang="en-US" altLang="zh-TW" b="1" dirty="0" smtClean="0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Miscellaneous </a:t>
            </a:r>
            <a:r>
              <a:rPr lang="en-US" altLang="zh-TW" b="1" dirty="0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Free Radical Reactions</a:t>
            </a:r>
          </a:p>
          <a:p>
            <a:r>
              <a:rPr lang="en-US" altLang="zh-TW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5536" y="836712"/>
            <a:ext cx="2049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latin typeface="Calibri" pitchFamily="34" charset="0"/>
                <a:cs typeface="Calibri" pitchFamily="34" charset="0"/>
              </a:rPr>
              <a:t>Chapter Five</a:t>
            </a:r>
            <a:endParaRPr lang="zh-TW" alt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749464"/>
            <a:ext cx="3116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a. 1,2-Anionic 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Rearrangements</a:t>
            </a:r>
            <a:endParaRPr lang="zh-TW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97252" y="303039"/>
            <a:ext cx="4939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Calibri" pitchFamily="34" charset="0"/>
                <a:ea typeface="標楷體" pitchFamily="65" charset="-120"/>
                <a:cs typeface="Calibri" pitchFamily="34" charset="0"/>
              </a:rPr>
              <a:t>Miscellaneous Free Radical </a:t>
            </a:r>
            <a:r>
              <a:rPr lang="en-US" altLang="zh-TW" sz="2400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Reactions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1124744"/>
            <a:ext cx="2405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Stevens rearrangement</a:t>
            </a:r>
            <a:endParaRPr lang="zh-TW" altLang="en-US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2776"/>
              </p:ext>
            </p:extLst>
          </p:nvPr>
        </p:nvGraphicFramePr>
        <p:xfrm>
          <a:off x="366635" y="1638092"/>
          <a:ext cx="7445725" cy="93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CS ChemDraw Drawing" r:id="rId3" imgW="5318375" imgH="665656" progId="ChemDraw.Document.6.0">
                  <p:embed/>
                </p:oleObj>
              </mc:Choice>
              <mc:Fallback>
                <p:oleObj name="CS ChemDraw Drawing" r:id="rId3" imgW="5318375" imgH="6656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635" y="1638092"/>
                        <a:ext cx="7445725" cy="931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716066"/>
              </p:ext>
            </p:extLst>
          </p:nvPr>
        </p:nvGraphicFramePr>
        <p:xfrm>
          <a:off x="395536" y="2636912"/>
          <a:ext cx="7443457" cy="859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CS ChemDraw Drawing" r:id="rId5" imgW="5316755" imgH="613829" progId="ChemDraw.Document.6.0">
                  <p:embed/>
                </p:oleObj>
              </mc:Choice>
              <mc:Fallback>
                <p:oleObj name="CS ChemDraw Drawing" r:id="rId5" imgW="5316755" imgH="6138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2636912"/>
                        <a:ext cx="7443457" cy="859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164272" y="3563724"/>
            <a:ext cx="22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Wittig rearrangement</a:t>
            </a:r>
            <a:endParaRPr lang="zh-TW" alt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2" y="4175740"/>
            <a:ext cx="6860858" cy="6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269683"/>
              </p:ext>
            </p:extLst>
          </p:nvPr>
        </p:nvGraphicFramePr>
        <p:xfrm>
          <a:off x="7190942" y="4305832"/>
          <a:ext cx="1448178" cy="53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CS ChemDraw Drawing" r:id="rId8" imgW="1034413" imgH="380606" progId="ChemDraw.Document.6.0">
                  <p:embed/>
                </p:oleObj>
              </mc:Choice>
              <mc:Fallback>
                <p:oleObj name="CS ChemDraw Drawing" r:id="rId8" imgW="1034413" imgH="3806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90942" y="4305832"/>
                        <a:ext cx="1448178" cy="53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107504" y="4941168"/>
            <a:ext cx="2872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 smtClean="0">
                <a:latin typeface="Calibri" pitchFamily="34" charset="0"/>
                <a:cs typeface="Calibri" pitchFamily="34" charset="0"/>
              </a:rPr>
              <a:t>Please draw the mechanism</a:t>
            </a:r>
            <a:endParaRPr lang="zh-TW" altLang="en-US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072" y="52292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(a)</a:t>
            </a:r>
            <a:endParaRPr lang="zh-TW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8" y="5517232"/>
            <a:ext cx="3733800" cy="9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4335656" y="5229200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(b)</a:t>
            </a:r>
            <a:endParaRPr lang="zh-TW" altLang="en-US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13362"/>
              </p:ext>
            </p:extLst>
          </p:nvPr>
        </p:nvGraphicFramePr>
        <p:xfrm>
          <a:off x="4716016" y="5480742"/>
          <a:ext cx="2722138" cy="75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CS ChemDraw Drawing" r:id="rId11" imgW="1944384" imgH="540407" progId="ChemDraw.Document.6.0">
                  <p:embed/>
                </p:oleObj>
              </mc:Choice>
              <mc:Fallback>
                <p:oleObj name="CS ChemDraw Drawing" r:id="rId11" imgW="1944384" imgH="5404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16016" y="5480742"/>
                        <a:ext cx="2722138" cy="756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6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97252" y="303039"/>
            <a:ext cx="4939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Calibri" pitchFamily="34" charset="0"/>
                <a:ea typeface="標楷體" pitchFamily="65" charset="-120"/>
                <a:cs typeface="Calibri" pitchFamily="34" charset="0"/>
              </a:rPr>
              <a:t>Miscellaneous Free Radical </a:t>
            </a:r>
            <a:r>
              <a:rPr lang="en-US" altLang="zh-TW" sz="2400" b="1" dirty="0" smtClean="0">
                <a:latin typeface="Calibri" pitchFamily="34" charset="0"/>
                <a:ea typeface="標楷體" pitchFamily="65" charset="-120"/>
                <a:cs typeface="Calibri" pitchFamily="34" charset="0"/>
              </a:rPr>
              <a:t>Reactions</a:t>
            </a:r>
            <a:endParaRPr lang="zh-TW" alt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8" y="1268760"/>
            <a:ext cx="285369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439145" y="1916832"/>
            <a:ext cx="2484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iradical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 triplet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carbene</a:t>
            </a:r>
            <a:endParaRPr lang="zh-TW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34" y="1304756"/>
            <a:ext cx="2693670" cy="54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679505" y="1916832"/>
            <a:ext cx="304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nitrene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 N analogs of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carbenes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9512" y="749464"/>
            <a:ext cx="4396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. Reactions of triplet </a:t>
            </a:r>
            <a:r>
              <a:rPr lang="en-US" altLang="zh-TW" b="1" dirty="0" err="1" smtClean="0">
                <a:latin typeface="Calibri" pitchFamily="34" charset="0"/>
                <a:cs typeface="Calibri" pitchFamily="34" charset="0"/>
              </a:rPr>
              <a:t>carbenes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altLang="zh-TW" b="1" dirty="0" err="1" smtClean="0">
                <a:latin typeface="Calibri" pitchFamily="34" charset="0"/>
                <a:cs typeface="Calibri" pitchFamily="34" charset="0"/>
              </a:rPr>
              <a:t>nitrenes</a:t>
            </a:r>
            <a:endParaRPr lang="zh-TW" altLang="en-US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群組 8"/>
          <p:cNvGrpSpPr>
            <a:grpSpLocks noChangeAspect="1"/>
          </p:cNvGrpSpPr>
          <p:nvPr/>
        </p:nvGrpSpPr>
        <p:grpSpPr>
          <a:xfrm>
            <a:off x="395536" y="2365241"/>
            <a:ext cx="3735765" cy="1086803"/>
            <a:chOff x="2881313" y="2653273"/>
            <a:chExt cx="5336807" cy="1552575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13" y="2724150"/>
              <a:ext cx="3381375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495" y="2653273"/>
              <a:ext cx="1952625" cy="155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8" y="3775685"/>
            <a:ext cx="6480810" cy="145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97108" y="228616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Ex: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94752" y="34290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Mechanism:</a:t>
            </a:r>
            <a:endParaRPr lang="zh-TW" altLang="en-US" dirty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38579"/>
            <a:ext cx="5634038" cy="78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343261"/>
              </p:ext>
            </p:extLst>
          </p:nvPr>
        </p:nvGraphicFramePr>
        <p:xfrm>
          <a:off x="238353" y="5698105"/>
          <a:ext cx="2139389" cy="82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CS ChemDraw Drawing" r:id="rId9" imgW="1528135" imgH="590885" progId="ChemDraw.Document.6.0">
                  <p:embed/>
                </p:oleObj>
              </mc:Choice>
              <mc:Fallback>
                <p:oleObj name="CS ChemDraw Drawing" r:id="rId9" imgW="1528135" imgH="5908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8353" y="5698105"/>
                        <a:ext cx="2139389" cy="827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194752" y="536392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Ex: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873132" y="536392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Mechanism: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37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3848" y="116632"/>
            <a:ext cx="185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Free Radicals</a:t>
            </a:r>
            <a:endParaRPr lang="en-US" altLang="zh-TW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292494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Stability of free radical on heteroatoms.</a:t>
            </a:r>
          </a:p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Neutral free radicals are 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electron-deficient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, so radicals centered on less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electronegative elements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are lower in energy than radicals centered on more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electronegative elements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. As a result, the order of stability for first-row radicals is 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alkyl (·CR3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) &gt; </a:t>
            </a:r>
            <a:r>
              <a:rPr lang="en-US" altLang="zh-TW" b="1" dirty="0" err="1">
                <a:latin typeface="Calibri" pitchFamily="34" charset="0"/>
                <a:cs typeface="Calibri" pitchFamily="34" charset="0"/>
              </a:rPr>
              <a:t>aminyl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 (·NR2) &gt; </a:t>
            </a:r>
            <a:r>
              <a:rPr lang="en-US" altLang="zh-TW" b="1" dirty="0" err="1">
                <a:latin typeface="Calibri" pitchFamily="34" charset="0"/>
                <a:cs typeface="Calibri" pitchFamily="34" charset="0"/>
              </a:rPr>
              <a:t>alkoxyl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 (RO·)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, and for halogens it is 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·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 &gt; Br· &gt; </a:t>
            </a:r>
            <a:r>
              <a:rPr lang="en-US" altLang="zh-TW" b="1" dirty="0" err="1" smtClean="0">
                <a:latin typeface="Calibri" pitchFamily="34" charset="0"/>
                <a:cs typeface="Calibri" pitchFamily="34" charset="0"/>
              </a:rPr>
              <a:t>Cl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·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 &gt; F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·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altLang="zh-TW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082" y="578297"/>
            <a:ext cx="87204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altLang="zh-TW" b="1" dirty="0" err="1" smtClean="0">
                <a:latin typeface="Calibri" pitchFamily="34" charset="0"/>
                <a:cs typeface="Calibri" pitchFamily="34" charset="0"/>
              </a:rPr>
              <a:t>Captodative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 effect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ree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radicals are stabilized both by 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electron-rich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bonds, like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C––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C</a:t>
            </a:r>
          </a:p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   bonds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, and by 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electron-poor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bonds, like C––O </a:t>
            </a:r>
            <a:r>
              <a:rPr lang="en-US" altLang="zh-TW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bonds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 However, an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electronrich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bond is</a:t>
            </a:r>
          </a:p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   more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stabilizing than one that is electron-poor. When a radical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is substituted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by both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an</a:t>
            </a:r>
          </a:p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electron-donating and an electron-withdrawing group,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the total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stabilization is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greater</a:t>
            </a:r>
          </a:p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than the sum of the parts in a phenomenon called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zh-TW" b="1" i="1" dirty="0" err="1" smtClean="0">
                <a:latin typeface="Calibri" pitchFamily="34" charset="0"/>
                <a:cs typeface="Calibri" pitchFamily="34" charset="0"/>
              </a:rPr>
              <a:t>captodative</a:t>
            </a:r>
            <a:r>
              <a:rPr lang="en-US" altLang="zh-TW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b="1" i="1" dirty="0">
                <a:latin typeface="Calibri" pitchFamily="34" charset="0"/>
                <a:cs typeface="Calibri" pitchFamily="34" charset="0"/>
              </a:rPr>
              <a:t>effect</a:t>
            </a:r>
            <a:r>
              <a:rPr lang="en-US" altLang="zh-TW" i="1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altLang="zh-TW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9" y="2132856"/>
            <a:ext cx="6047423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449982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Steric shielding of the radical centers.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8" y="4939809"/>
            <a:ext cx="6400800" cy="187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3790960" y="5285968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230136" y="591880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376392" y="590356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985872" y="527492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5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3848" y="116632"/>
            <a:ext cx="185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Free Radicals</a:t>
            </a:r>
            <a:endParaRPr lang="en-US" altLang="zh-TW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692696"/>
            <a:ext cx="272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Generation of free radicals</a:t>
            </a:r>
            <a:endParaRPr lang="en-US" altLang="zh-TW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414" y="1054548"/>
            <a:ext cx="855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1.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Sigma-bond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homolysis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400300" cy="40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35" y="1533456"/>
            <a:ext cx="2873693" cy="45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591657" y="1558386"/>
            <a:ext cx="222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table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benzylic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radical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6" y="2132856"/>
            <a:ext cx="5827395" cy="122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8" y="3486568"/>
            <a:ext cx="5394008" cy="104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8" y="4797152"/>
            <a:ext cx="285369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1439145" y="5445224"/>
            <a:ext cx="2484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iradical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 triplet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carbene</a:t>
            </a:r>
            <a:endParaRPr lang="zh-TW" alt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34" y="4833148"/>
            <a:ext cx="2693670" cy="54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4679505" y="5445224"/>
            <a:ext cx="304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nitrene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 N analogs of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carbenes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97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3848" y="116632"/>
            <a:ext cx="185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Free Radicals</a:t>
            </a:r>
            <a:endParaRPr lang="en-US" altLang="zh-TW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692696"/>
            <a:ext cx="272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Generation of free radicals</a:t>
            </a:r>
            <a:endParaRPr lang="en-US" altLang="zh-TW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414" y="1054548"/>
            <a:ext cx="855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2. double-bond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homolysis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: The weaker the </a:t>
            </a:r>
            <a:r>
              <a:rPr lang="el-GR" altLang="zh-TW" dirty="0" smtClean="0">
                <a:latin typeface="Calibri" pitchFamily="34" charset="0"/>
                <a:cs typeface="Calibri" pitchFamily="34" charset="0"/>
              </a:rPr>
              <a:t>π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bond, the easier it is to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photoexcite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6113"/>
            <a:ext cx="3153728" cy="60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5760720" cy="82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3060059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err="1" smtClean="0">
                <a:latin typeface="Calibri" pitchFamily="34" charset="0"/>
                <a:cs typeface="Calibri" pitchFamily="34" charset="0"/>
              </a:rPr>
              <a:t>cis</a:t>
            </a:r>
            <a:endParaRPr lang="zh-TW" altLang="en-US" i="1" dirty="0"/>
          </a:p>
        </p:txBody>
      </p:sp>
      <p:sp>
        <p:nvSpPr>
          <p:cNvPr id="8" name="矩形 7"/>
          <p:cNvSpPr/>
          <p:nvPr/>
        </p:nvSpPr>
        <p:spPr>
          <a:xfrm>
            <a:off x="5436096" y="3068960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trans</a:t>
            </a:r>
            <a:endParaRPr lang="zh-TW" altLang="en-US" i="1" dirty="0"/>
          </a:p>
        </p:txBody>
      </p:sp>
      <p:sp>
        <p:nvSpPr>
          <p:cNvPr id="6" name="矩形 5"/>
          <p:cNvSpPr/>
          <p:nvPr/>
        </p:nvSpPr>
        <p:spPr>
          <a:xfrm>
            <a:off x="2044408" y="2348880"/>
            <a:ext cx="2455584" cy="826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34414" y="3779748"/>
            <a:ext cx="8558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3. The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cycloaromatization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of certain highly unsaturated organic compounds can give</a:t>
            </a:r>
          </a:p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diradicals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57200" y="4499828"/>
            <a:ext cx="338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Bergman cyclization of a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enediyne</a:t>
            </a:r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78482"/>
            <a:ext cx="3027045" cy="92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4356925" y="4509120"/>
            <a:ext cx="462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yclization of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allenylenynes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.(1,2,4-trien-6-ynes)</a:t>
            </a:r>
            <a:endParaRPr lang="zh-TW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92" y="4991829"/>
            <a:ext cx="3467100" cy="81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4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3848" y="116632"/>
            <a:ext cx="185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Free Radicals</a:t>
            </a:r>
            <a:endParaRPr lang="en-US" altLang="zh-TW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414" y="548680"/>
            <a:ext cx="880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A compound with an electron in a high-energy orbital may transfer the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electron to a</a:t>
            </a:r>
          </a:p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   compound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that has a lower energy orbital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  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3" y="1539039"/>
            <a:ext cx="5153978" cy="66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79512" y="2420888"/>
            <a:ext cx="880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dirty="0" smtClean="0">
                <a:latin typeface="Calibri" pitchFamily="34" charset="0"/>
                <a:cs typeface="Calibri" pitchFamily="34" charset="0"/>
              </a:rPr>
              <a:t>Ex: Explain why we use </a:t>
            </a:r>
            <a:r>
              <a:rPr lang="en-US" altLang="zh-TW" u="sng" dirty="0" err="1" smtClean="0">
                <a:latin typeface="Calibri" pitchFamily="34" charset="0"/>
                <a:cs typeface="Calibri" pitchFamily="34" charset="0"/>
              </a:rPr>
              <a:t>benzophenone</a:t>
            </a:r>
            <a:r>
              <a:rPr lang="en-US" altLang="zh-TW" u="sng" dirty="0" smtClean="0">
                <a:latin typeface="Calibri" pitchFamily="34" charset="0"/>
                <a:cs typeface="Calibri" pitchFamily="34" charset="0"/>
              </a:rPr>
              <a:t> as indicator in drying solvents(THF and ether) system(water and oxygen free).</a:t>
            </a:r>
            <a:endParaRPr lang="zh-TW" altLang="en-US" u="sng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0292"/>
            <a:ext cx="3967162" cy="58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259632" y="3779748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deep blue or purple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078830" y="2082445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err="1" smtClean="0">
                <a:latin typeface="Calibri" pitchFamily="34" charset="0"/>
                <a:cs typeface="Calibri" pitchFamily="34" charset="0"/>
              </a:rPr>
              <a:t>ortho</a:t>
            </a:r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or </a:t>
            </a:r>
            <a:r>
              <a:rPr lang="en-US" altLang="zh-TW" i="1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US" altLang="zh-TW" i="1" dirty="0" smtClean="0">
                <a:latin typeface="Calibri" pitchFamily="34" charset="0"/>
                <a:cs typeface="Calibri" pitchFamily="34" charset="0"/>
              </a:rPr>
              <a:t>-</a:t>
            </a:r>
            <a:endParaRPr lang="zh-TW" altLang="en-US" i="1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683617"/>
              </p:ext>
            </p:extLst>
          </p:nvPr>
        </p:nvGraphicFramePr>
        <p:xfrm>
          <a:off x="5379168" y="1456145"/>
          <a:ext cx="941279" cy="73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r:id="rId5" imgW="627519" imgH="487464" progId="">
                  <p:embed/>
                </p:oleObj>
              </mc:Choice>
              <mc:Fallback>
                <p:oleObj r:id="rId5" imgW="627519" imgH="487464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9168" y="1456145"/>
                        <a:ext cx="941279" cy="7311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34414" y="1124744"/>
            <a:ext cx="6507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(a) After electron is accepted, the product is called a 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radical anions.</a:t>
            </a:r>
            <a:endParaRPr lang="zh-TW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334414" y="4221088"/>
            <a:ext cx="6667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(b) One-electron oxidation of organic substrates gives 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radical </a:t>
            </a:r>
            <a:r>
              <a:rPr lang="en-US" altLang="zh-TW" b="1" dirty="0" err="1" smtClean="0">
                <a:latin typeface="Calibri" pitchFamily="34" charset="0"/>
                <a:cs typeface="Calibri" pitchFamily="34" charset="0"/>
              </a:rPr>
              <a:t>cations</a:t>
            </a: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zh-TW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395536" y="4581128"/>
            <a:ext cx="2968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One-electron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oxidizing agents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4447223" cy="120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53219"/>
              </p:ext>
            </p:extLst>
          </p:nvPr>
        </p:nvGraphicFramePr>
        <p:xfrm>
          <a:off x="5148064" y="5256616"/>
          <a:ext cx="3816655" cy="692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r:id="rId8" imgW="2726182" imgH="494760" progId="">
                  <p:embed/>
                </p:oleObj>
              </mc:Choice>
              <mc:Fallback>
                <p:oleObj r:id="rId8" imgW="2726182" imgH="494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48064" y="5256616"/>
                        <a:ext cx="3816655" cy="692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5004048" y="4931876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Ex: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72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86753" y="231031"/>
            <a:ext cx="4201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Free Radicals: Typical Reactions</a:t>
            </a:r>
            <a:endParaRPr lang="en-US" altLang="zh-TW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414" y="980718"/>
            <a:ext cx="855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1.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Addition to a </a:t>
            </a:r>
            <a:r>
              <a:rPr lang="el-GR" altLang="zh-TW" dirty="0" smtClean="0">
                <a:latin typeface="Calibri" pitchFamily="34" charset="0"/>
                <a:cs typeface="Calibri" pitchFamily="34" charset="0"/>
              </a:rPr>
              <a:t>π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bond: similar to the addition of </a:t>
            </a:r>
            <a:r>
              <a:rPr lang="el-GR" altLang="zh-TW" dirty="0" smtClean="0">
                <a:latin typeface="Calibri" pitchFamily="34" charset="0"/>
                <a:cs typeface="Calibri" pitchFamily="34" charset="0"/>
              </a:rPr>
              <a:t>π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bods to </a:t>
            </a:r>
            <a:r>
              <a:rPr lang="en-US" altLang="zh-TW" dirty="0" err="1" smtClean="0">
                <a:latin typeface="Calibri" pitchFamily="34" charset="0"/>
                <a:cs typeface="Calibri" pitchFamily="34" charset="0"/>
              </a:rPr>
              <a:t>carbocations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792334"/>
              </p:ext>
            </p:extLst>
          </p:nvPr>
        </p:nvGraphicFramePr>
        <p:xfrm>
          <a:off x="611560" y="1484774"/>
          <a:ext cx="4987752" cy="62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S ChemDraw Drawing" r:id="rId3" imgW="3562680" imgH="446200" progId="ChemDraw.Document.6.0">
                  <p:embed/>
                </p:oleObj>
              </mc:Choice>
              <mc:Fallback>
                <p:oleObj name="CS ChemDraw Drawing" r:id="rId3" imgW="3562680" imgH="446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484774"/>
                        <a:ext cx="4987752" cy="624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059832" y="1395770"/>
            <a:ext cx="1080120" cy="710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70"/>
            <a:ext cx="4073842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38768" y="3645024"/>
            <a:ext cx="855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 Fragmentation: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similar to the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fragmentation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a carbocation.</a:t>
            </a:r>
            <a:endParaRPr lang="zh-TW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50372"/>
            <a:ext cx="444722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66484"/>
            <a:ext cx="51339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8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86753" y="188640"/>
            <a:ext cx="4201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Free Radicals: Typical Reactions</a:t>
            </a:r>
            <a:endParaRPr lang="en-US" altLang="zh-TW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414" y="620688"/>
            <a:ext cx="8558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3. Atom abstraction reaction: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7474"/>
              </p:ext>
            </p:extLst>
          </p:nvPr>
        </p:nvGraphicFramePr>
        <p:xfrm>
          <a:off x="611560" y="1052746"/>
          <a:ext cx="2461753" cy="28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CS ChemDraw Drawing" r:id="rId3" imgW="1758395" imgH="203800" progId="ChemDraw.Document.6.0">
                  <p:embed/>
                </p:oleObj>
              </mc:Choice>
              <mc:Fallback>
                <p:oleObj name="CS ChemDraw Drawing" r:id="rId3" imgW="1758395" imgH="203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052746"/>
                        <a:ext cx="2461753" cy="285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320048" y="1043454"/>
            <a:ext cx="166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Y= H or halogen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4794"/>
            <a:ext cx="4227195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802"/>
            <a:ext cx="3333750" cy="6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78296" y="2376473"/>
            <a:ext cx="8514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Bu</a:t>
            </a:r>
            <a:r>
              <a:rPr lang="en-US" altLang="zh-TW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Sn•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can itself be generated by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H abstraction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from Bu</a:t>
            </a:r>
            <a:r>
              <a:rPr lang="en-US" altLang="zh-TW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SnH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Bu</a:t>
            </a:r>
            <a:r>
              <a:rPr lang="en-US" altLang="zh-TW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Sn•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is often used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to abstract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halogen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atoms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X(Br or I) from C–X </a:t>
            </a:r>
            <a:r>
              <a:rPr lang="en-US" altLang="zh-TW" dirty="0">
                <a:latin typeface="Calibri" pitchFamily="34" charset="0"/>
                <a:cs typeface="Calibri" pitchFamily="34" charset="0"/>
              </a:rPr>
              <a:t>bonds.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7054"/>
            <a:ext cx="4607243" cy="54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78"/>
            <a:ext cx="4120515" cy="64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66079" y="3275702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AIBN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7" idx="3"/>
          </p:cNvCxnSpPr>
          <p:nvPr/>
        </p:nvCxnSpPr>
        <p:spPr>
          <a:xfrm>
            <a:off x="1115616" y="3460368"/>
            <a:ext cx="36004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38768" y="4726885"/>
            <a:ext cx="8558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. Radical-radical combination: Most free radicals are very unstable because they undergo</a:t>
            </a:r>
          </a:p>
          <a:p>
            <a:r>
              <a:rPr lang="en-US" altLang="zh-TW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   very rapid radical-radical combination.</a:t>
            </a:r>
            <a:endParaRPr lang="zh-TW" altLang="en-US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6" y="5530557"/>
            <a:ext cx="3673792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13287</TotalTime>
  <Words>1336</Words>
  <Application>Microsoft Office PowerPoint</Application>
  <PresentationFormat>如螢幕大小 (4:3)</PresentationFormat>
  <Paragraphs>230</Paragraphs>
  <Slides>32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4" baseType="lpstr">
      <vt:lpstr>暗香撲面</vt:lpstr>
      <vt:lpstr>CS ChemDraw Drawing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Million</dc:creator>
  <cp:lastModifiedBy>Million</cp:lastModifiedBy>
  <cp:revision>630</cp:revision>
  <dcterms:created xsi:type="dcterms:W3CDTF">2010-10-18T09:32:40Z</dcterms:created>
  <dcterms:modified xsi:type="dcterms:W3CDTF">2011-05-30T02:28:55Z</dcterms:modified>
</cp:coreProperties>
</file>